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</p:sldIdLst>
  <p:sldSz cy="5143500" cx="9144000"/>
  <p:notesSz cx="6858000" cy="9144000"/>
  <p:embeddedFontLst>
    <p:embeddedFont>
      <p:font typeface="Average"/>
      <p:regular r:id="rId27"/>
    </p:embeddedFont>
    <p:embeddedFont>
      <p:font typeface="Oswald"/>
      <p:regular r:id="rId28"/>
      <p:bold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Oswald-regular.fntdata"/><Relationship Id="rId27" Type="http://schemas.openxmlformats.org/officeDocument/2006/relationships/font" Target="fonts/Average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swald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db39f8d6e4_1_17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db39f8d6e4_1_17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db180ba2b9_0_13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db180ba2b9_0_13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db39f8d6e4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db39f8d6e4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db39f8d6e4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db39f8d6e4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db39f8d6e4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db39f8d6e4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db39f8d6e4_1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db39f8d6e4_1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db39f8d6e4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db39f8d6e4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d7b0127033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d7b0127033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d7b012703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d7b012703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b2e061d5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b2e061d5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d68838db61_0_3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d68838db61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b2e061d5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b2e061d5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d7b0127033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d7b0127033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d7b0127033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d7b0127033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da8c7d572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da8c7d572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b180ba2b9_0_10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b180ba2b9_0_10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a8c7d572b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a8c7d572b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da8c7d572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da8c7d572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da8c7d572b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da8c7d572b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da8c7d572b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da8c7d572b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se en page personnalisée 1">
  <p:cSld name="CUSTOM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cxnSp>
        <p:nvCxnSpPr>
          <p:cNvPr id="57" name="Google Shape;57;p13"/>
          <p:cNvCxnSpPr/>
          <p:nvPr/>
        </p:nvCxnSpPr>
        <p:spPr>
          <a:xfrm rot="-5400000">
            <a:off x="3021150" y="1071350"/>
            <a:ext cx="5123100" cy="3009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8" name="Google Shape;58;p13"/>
          <p:cNvCxnSpPr/>
          <p:nvPr/>
        </p:nvCxnSpPr>
        <p:spPr>
          <a:xfrm flipH="1" rot="-5400000">
            <a:off x="-785750" y="1645700"/>
            <a:ext cx="5112900" cy="1890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9" name="Google Shape;59;p13"/>
          <p:cNvCxnSpPr/>
          <p:nvPr/>
        </p:nvCxnSpPr>
        <p:spPr>
          <a:xfrm rot="-5400000">
            <a:off x="2965050" y="488900"/>
            <a:ext cx="1260600" cy="33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" name="Google Shape;60;p13"/>
          <p:cNvCxnSpPr/>
          <p:nvPr/>
        </p:nvCxnSpPr>
        <p:spPr>
          <a:xfrm flipH="1" rot="-5400000">
            <a:off x="5059125" y="4382125"/>
            <a:ext cx="853800" cy="681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13"/>
          <p:cNvCxnSpPr/>
          <p:nvPr/>
        </p:nvCxnSpPr>
        <p:spPr>
          <a:xfrm flipH="1" rot="10800000">
            <a:off x="7859600" y="514425"/>
            <a:ext cx="1301100" cy="762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13"/>
          <p:cNvCxnSpPr/>
          <p:nvPr/>
        </p:nvCxnSpPr>
        <p:spPr>
          <a:xfrm flipH="1" rot="-5400000">
            <a:off x="1049075" y="4570150"/>
            <a:ext cx="884400" cy="294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3" name="Google Shape;63;p13"/>
          <p:cNvCxnSpPr/>
          <p:nvPr/>
        </p:nvCxnSpPr>
        <p:spPr>
          <a:xfrm flipH="1" rot="5400000">
            <a:off x="4962625" y="250125"/>
            <a:ext cx="1290900" cy="762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4" name="Google Shape;64;p13"/>
          <p:cNvPicPr preferRelativeResize="0"/>
          <p:nvPr/>
        </p:nvPicPr>
        <p:blipFill rotWithShape="1">
          <a:blip r:embed="rId2">
            <a:alphaModFix/>
          </a:blip>
          <a:srcRect b="161693" l="-611261" r="300246" t="-472708"/>
          <a:stretch/>
        </p:blipFill>
        <p:spPr>
          <a:xfrm>
            <a:off x="3027412" y="445020"/>
            <a:ext cx="2799101" cy="331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94323" y="4788586"/>
            <a:ext cx="294900" cy="34881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5460623" y="456874"/>
            <a:ext cx="294900" cy="34881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se en page personnalisée">
  <p:cSld name="AUTOLAYOUT">
    <p:bg>
      <p:bgPr>
        <a:solidFill>
          <a:srgbClr val="FFFFFF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 txBox="1"/>
          <p:nvPr>
            <p:ph type="ctrTitle"/>
          </p:nvPr>
        </p:nvSpPr>
        <p:spPr>
          <a:xfrm>
            <a:off x="1866900" y="1981200"/>
            <a:ext cx="5362500" cy="1181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1pPr>
            <a:lvl2pPr lvl="1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2pPr>
            <a:lvl3pPr lvl="2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3pPr>
            <a:lvl4pPr lvl="3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4pPr>
            <a:lvl5pPr lvl="4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5pPr>
            <a:lvl6pPr lvl="5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6pPr>
            <a:lvl7pPr lvl="6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7pPr>
            <a:lvl8pPr lvl="7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8pPr>
            <a:lvl9pPr lvl="8" rt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se en page personnalisée 3">
  <p:cSld name="AUTOLAYOUT_3">
    <p:bg>
      <p:bgPr>
        <a:solidFill>
          <a:srgbClr val="37474F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0" y="0"/>
            <a:ext cx="4568400" cy="5143500"/>
          </a:xfrm>
          <a:prstGeom prst="rect">
            <a:avLst/>
          </a:prstGeom>
          <a:solidFill>
            <a:srgbClr val="FFFFFF">
              <a:alpha val="12549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6795047" y="584570"/>
            <a:ext cx="143700" cy="143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6795047" y="4415195"/>
            <a:ext cx="143700" cy="143700"/>
          </a:xfrm>
          <a:prstGeom prst="ellipse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7" name="Google Shape;77;p15"/>
          <p:cNvCxnSpPr/>
          <p:nvPr/>
        </p:nvCxnSpPr>
        <p:spPr>
          <a:xfrm>
            <a:off x="4895600" y="656926"/>
            <a:ext cx="39426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8" name="Google Shape;78;p15"/>
          <p:cNvCxnSpPr/>
          <p:nvPr/>
        </p:nvCxnSpPr>
        <p:spPr>
          <a:xfrm>
            <a:off x="4895600" y="4487700"/>
            <a:ext cx="3942600" cy="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79" name="Google Shape;79;p15"/>
          <p:cNvSpPr txBox="1"/>
          <p:nvPr>
            <p:ph type="title"/>
          </p:nvPr>
        </p:nvSpPr>
        <p:spPr>
          <a:xfrm>
            <a:off x="312850" y="1069200"/>
            <a:ext cx="3942600" cy="3005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4891175" y="1069200"/>
            <a:ext cx="3942600" cy="30051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1" name="Google Shape;8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se en page personnalisée 1">
  <p:cSld name="AUTOLAYOUT_4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1212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4" name="Google Shape;84;p16"/>
          <p:cNvPicPr preferRelativeResize="0"/>
          <p:nvPr/>
        </p:nvPicPr>
        <p:blipFill rotWithShape="1">
          <a:blip r:embed="rId2">
            <a:alphaModFix amt="64000"/>
          </a:blip>
          <a:srcRect b="7820" l="0" r="0" t="7820"/>
          <a:stretch/>
        </p:blipFill>
        <p:spPr>
          <a:xfrm>
            <a:off x="-1" y="-3"/>
            <a:ext cx="9144006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/>
          <p:nvPr/>
        </p:nvSpPr>
        <p:spPr>
          <a:xfrm>
            <a:off x="821835" y="2765450"/>
            <a:ext cx="638100" cy="72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6"/>
          <p:cNvSpPr txBox="1"/>
          <p:nvPr>
            <p:ph type="ctrTitle"/>
          </p:nvPr>
        </p:nvSpPr>
        <p:spPr>
          <a:xfrm>
            <a:off x="714825" y="2998550"/>
            <a:ext cx="4868400" cy="14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b="1"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7" name="Google Shape;87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7"/>
          <p:cNvSpPr/>
          <p:nvPr/>
        </p:nvSpPr>
        <p:spPr>
          <a:xfrm>
            <a:off x="3051550" y="3096275"/>
            <a:ext cx="3018900" cy="9249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>
            <p:ph type="ctrTitle"/>
          </p:nvPr>
        </p:nvSpPr>
        <p:spPr>
          <a:xfrm>
            <a:off x="671250" y="1572175"/>
            <a:ext cx="7801500" cy="114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Projet I62 - Simulation de fourmis</a:t>
            </a:r>
            <a:endParaRPr/>
          </a:p>
        </p:txBody>
      </p:sp>
      <p:sp>
        <p:nvSpPr>
          <p:cNvPr id="94" name="Google Shape;94;p17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775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LEROUX Baptiste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BOGADO GARCIA Maximino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lt1"/>
                </a:solidFill>
              </a:rPr>
              <a:t>RESSEGUIER Mathieu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Google Shape;16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234125"/>
            <a:ext cx="8839201" cy="3373287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26"/>
          <p:cNvSpPr/>
          <p:nvPr/>
        </p:nvSpPr>
        <p:spPr>
          <a:xfrm>
            <a:off x="283925" y="148900"/>
            <a:ext cx="4427700" cy="7116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1" name="Google Shape;171;p26"/>
          <p:cNvSpPr txBox="1"/>
          <p:nvPr>
            <p:ph type="title"/>
          </p:nvPr>
        </p:nvSpPr>
        <p:spPr>
          <a:xfrm>
            <a:off x="339475" y="211725"/>
            <a:ext cx="4329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434343"/>
                </a:solidFill>
              </a:rPr>
              <a:t>Diagramme de séquence système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6" name="Google Shape;176;p27"/>
          <p:cNvPicPr preferRelativeResize="0"/>
          <p:nvPr/>
        </p:nvPicPr>
        <p:blipFill rotWithShape="1">
          <a:blip r:embed="rId3">
            <a:alphaModFix amt="30000"/>
          </a:blip>
          <a:srcRect b="4995" l="0" r="0" t="5004"/>
          <a:stretch/>
        </p:blipFill>
        <p:spPr>
          <a:xfrm>
            <a:off x="75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7"/>
          <p:cNvSpPr/>
          <p:nvPr/>
        </p:nvSpPr>
        <p:spPr>
          <a:xfrm>
            <a:off x="1381125" y="1638325"/>
            <a:ext cx="6381900" cy="1866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type="ctrTitle"/>
          </p:nvPr>
        </p:nvSpPr>
        <p:spPr>
          <a:xfrm>
            <a:off x="1866900" y="1981200"/>
            <a:ext cx="5362500" cy="118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Axe statique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3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Google Shape;18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0150" y="0"/>
            <a:ext cx="56037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7054" y="0"/>
            <a:ext cx="6009896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" name="Google Shape;19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400" y="0"/>
            <a:ext cx="625323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23862"/>
            <a:ext cx="9143999" cy="36957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1294A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/>
          <p:nvPr>
            <p:ph type="title"/>
          </p:nvPr>
        </p:nvSpPr>
        <p:spPr>
          <a:xfrm>
            <a:off x="2532825" y="1984775"/>
            <a:ext cx="42936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980000"/>
                </a:solidFill>
              </a:rPr>
              <a:t>D</a:t>
            </a:r>
            <a:r>
              <a:rPr lang="fr">
                <a:solidFill>
                  <a:srgbClr val="FF0000"/>
                </a:solidFill>
              </a:rPr>
              <a:t>i</a:t>
            </a:r>
            <a:r>
              <a:rPr lang="fr">
                <a:solidFill>
                  <a:srgbClr val="FF9900"/>
                </a:solidFill>
              </a:rPr>
              <a:t>f</a:t>
            </a:r>
            <a:r>
              <a:rPr lang="fr">
                <a:solidFill>
                  <a:srgbClr val="FFFF00"/>
                </a:solidFill>
              </a:rPr>
              <a:t>f</a:t>
            </a:r>
            <a:r>
              <a:rPr lang="fr">
                <a:solidFill>
                  <a:srgbClr val="00FF00"/>
                </a:solidFill>
              </a:rPr>
              <a:t>i</a:t>
            </a:r>
            <a:r>
              <a:rPr lang="fr">
                <a:solidFill>
                  <a:srgbClr val="00FFFF"/>
                </a:solidFill>
              </a:rPr>
              <a:t>c</a:t>
            </a:r>
            <a:r>
              <a:rPr lang="fr">
                <a:solidFill>
                  <a:srgbClr val="4A86E8"/>
                </a:solidFill>
              </a:rPr>
              <a:t>u</a:t>
            </a:r>
            <a:r>
              <a:rPr lang="fr">
                <a:solidFill>
                  <a:srgbClr val="0000FF"/>
                </a:solidFill>
              </a:rPr>
              <a:t>l</a:t>
            </a:r>
            <a:r>
              <a:rPr lang="fr">
                <a:solidFill>
                  <a:srgbClr val="9900FF"/>
                </a:solidFill>
              </a:rPr>
              <a:t>t</a:t>
            </a:r>
            <a:r>
              <a:rPr lang="fr">
                <a:solidFill>
                  <a:srgbClr val="FF00FF"/>
                </a:solidFill>
              </a:rPr>
              <a:t>é</a:t>
            </a:r>
            <a:r>
              <a:rPr lang="fr">
                <a:solidFill>
                  <a:srgbClr val="00FF00"/>
                </a:solidFill>
              </a:rPr>
              <a:t>s rencontrées</a:t>
            </a:r>
            <a:endParaRPr>
              <a:solidFill>
                <a:srgbClr val="00FF00"/>
              </a:solidFill>
            </a:endParaRPr>
          </a:p>
        </p:txBody>
      </p:sp>
      <p:sp>
        <p:nvSpPr>
          <p:cNvPr id="209" name="Google Shape;209;p33"/>
          <p:cNvSpPr/>
          <p:nvPr/>
        </p:nvSpPr>
        <p:spPr>
          <a:xfrm>
            <a:off x="2015725" y="416475"/>
            <a:ext cx="977100" cy="709800"/>
          </a:xfrm>
          <a:prstGeom prst="star4">
            <a:avLst>
              <a:gd fmla="val 1250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p33"/>
          <p:cNvSpPr/>
          <p:nvPr/>
        </p:nvSpPr>
        <p:spPr>
          <a:xfrm rot="-1745942">
            <a:off x="6214900" y="996533"/>
            <a:ext cx="977133" cy="709758"/>
          </a:xfrm>
          <a:prstGeom prst="star4">
            <a:avLst>
              <a:gd fmla="val 1250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p33"/>
          <p:cNvSpPr/>
          <p:nvPr/>
        </p:nvSpPr>
        <p:spPr>
          <a:xfrm rot="5627089">
            <a:off x="1038602" y="2989860"/>
            <a:ext cx="977131" cy="709844"/>
          </a:xfrm>
          <a:prstGeom prst="star4">
            <a:avLst>
              <a:gd fmla="val 1250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p33"/>
          <p:cNvSpPr/>
          <p:nvPr/>
        </p:nvSpPr>
        <p:spPr>
          <a:xfrm rot="6465042">
            <a:off x="7555105" y="2011770"/>
            <a:ext cx="977119" cy="709666"/>
          </a:xfrm>
          <a:prstGeom prst="star4">
            <a:avLst>
              <a:gd fmla="val 1250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33"/>
          <p:cNvSpPr/>
          <p:nvPr/>
        </p:nvSpPr>
        <p:spPr>
          <a:xfrm>
            <a:off x="3777050" y="848075"/>
            <a:ext cx="977100" cy="709800"/>
          </a:xfrm>
          <a:prstGeom prst="star4">
            <a:avLst>
              <a:gd fmla="val 1250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33"/>
          <p:cNvSpPr/>
          <p:nvPr/>
        </p:nvSpPr>
        <p:spPr>
          <a:xfrm rot="-6085428">
            <a:off x="4528114" y="4115279"/>
            <a:ext cx="976954" cy="709785"/>
          </a:xfrm>
          <a:prstGeom prst="star4">
            <a:avLst>
              <a:gd fmla="val 1250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5" name="Google Shape;215;p33"/>
          <p:cNvSpPr/>
          <p:nvPr/>
        </p:nvSpPr>
        <p:spPr>
          <a:xfrm>
            <a:off x="242775" y="138275"/>
            <a:ext cx="977100" cy="709800"/>
          </a:xfrm>
          <a:prstGeom prst="star4">
            <a:avLst>
              <a:gd fmla="val 1250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6" name="Google Shape;216;p33"/>
          <p:cNvSpPr/>
          <p:nvPr/>
        </p:nvSpPr>
        <p:spPr>
          <a:xfrm rot="2482673">
            <a:off x="5769931" y="3356259"/>
            <a:ext cx="977123" cy="709722"/>
          </a:xfrm>
          <a:prstGeom prst="star4">
            <a:avLst>
              <a:gd fmla="val 1250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3"/>
          <p:cNvSpPr/>
          <p:nvPr/>
        </p:nvSpPr>
        <p:spPr>
          <a:xfrm rot="-2214727">
            <a:off x="3296919" y="3068053"/>
            <a:ext cx="977040" cy="709860"/>
          </a:xfrm>
          <a:prstGeom prst="star4">
            <a:avLst>
              <a:gd fmla="val 12500" name="adj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33"/>
          <p:cNvSpPr/>
          <p:nvPr/>
        </p:nvSpPr>
        <p:spPr>
          <a:xfrm rot="2407868">
            <a:off x="712712" y="1568267"/>
            <a:ext cx="709810" cy="662985"/>
          </a:xfrm>
          <a:prstGeom prst="star5">
            <a:avLst>
              <a:gd fmla="val 15082" name="adj"/>
              <a:gd fmla="val 105146" name="hf"/>
              <a:gd fmla="val 110557" name="vf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3"/>
          <p:cNvSpPr/>
          <p:nvPr/>
        </p:nvSpPr>
        <p:spPr>
          <a:xfrm rot="999032">
            <a:off x="2090956" y="3967895"/>
            <a:ext cx="709864" cy="662883"/>
          </a:xfrm>
          <a:prstGeom prst="star5">
            <a:avLst>
              <a:gd fmla="val 10427" name="adj"/>
              <a:gd fmla="val 105146" name="hf"/>
              <a:gd fmla="val 110557" name="vf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33"/>
          <p:cNvSpPr/>
          <p:nvPr/>
        </p:nvSpPr>
        <p:spPr>
          <a:xfrm>
            <a:off x="7325850" y="3483350"/>
            <a:ext cx="709800" cy="663000"/>
          </a:xfrm>
          <a:prstGeom prst="star5">
            <a:avLst>
              <a:gd fmla="val 12056" name="adj"/>
              <a:gd fmla="val 105146" name="hf"/>
              <a:gd fmla="val 110557" name="vf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33"/>
          <p:cNvSpPr/>
          <p:nvPr/>
        </p:nvSpPr>
        <p:spPr>
          <a:xfrm rot="639856">
            <a:off x="7765302" y="526831"/>
            <a:ext cx="710064" cy="663052"/>
          </a:xfrm>
          <a:prstGeom prst="star5">
            <a:avLst>
              <a:gd fmla="val 8013" name="adj"/>
              <a:gd fmla="val 105146" name="hf"/>
              <a:gd fmla="val 110557" name="vf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33"/>
          <p:cNvSpPr/>
          <p:nvPr/>
        </p:nvSpPr>
        <p:spPr>
          <a:xfrm rot="-1382566">
            <a:off x="5292773" y="350742"/>
            <a:ext cx="709727" cy="663087"/>
          </a:xfrm>
          <a:prstGeom prst="star5">
            <a:avLst>
              <a:gd fmla="val 10427" name="adj"/>
              <a:gd fmla="val 105146" name="hf"/>
              <a:gd fmla="val 110557" name="vf"/>
            </a:avLst>
          </a:prstGeom>
          <a:solidFill>
            <a:schemeClr val="accent5"/>
          </a:solidFill>
          <a:ln cap="flat" cmpd="sng" w="9525">
            <a:solidFill>
              <a:schemeClr val="accent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idx="1" type="body"/>
          </p:nvPr>
        </p:nvSpPr>
        <p:spPr>
          <a:xfrm>
            <a:off x="4572000" y="648950"/>
            <a:ext cx="4572000" cy="3833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65760" lvl="0" marL="63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60"/>
              <a:buChar char="●"/>
            </a:pPr>
            <a:r>
              <a:rPr lang="fr" sz="2160"/>
              <a:t>Côté Client</a:t>
            </a:r>
            <a:endParaRPr sz="2160"/>
          </a:p>
          <a:p>
            <a:pPr indent="-33401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60"/>
              <a:buChar char="○"/>
            </a:pPr>
            <a:r>
              <a:rPr lang="fr" sz="1660"/>
              <a:t>Approche orientée objet pour les boutons</a:t>
            </a:r>
            <a:endParaRPr sz="1660"/>
          </a:p>
          <a:p>
            <a:pPr indent="-33401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60"/>
              <a:buChar char="○"/>
            </a:pPr>
            <a:r>
              <a:rPr lang="fr" sz="1660"/>
              <a:t>Mouvement des fourmis graphiques</a:t>
            </a:r>
            <a:endParaRPr sz="1660"/>
          </a:p>
          <a:p>
            <a:pPr indent="-365760" lvl="0" marL="6300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60"/>
              <a:buChar char="●"/>
            </a:pPr>
            <a:r>
              <a:rPr lang="fr" sz="2160"/>
              <a:t>Côté Serveur</a:t>
            </a:r>
            <a:endParaRPr sz="2160"/>
          </a:p>
          <a:p>
            <a:pPr indent="-33401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60"/>
              <a:buChar char="○"/>
            </a:pPr>
            <a:r>
              <a:rPr lang="fr" sz="1660"/>
              <a:t>Phéromones</a:t>
            </a:r>
            <a:endParaRPr sz="1660"/>
          </a:p>
          <a:p>
            <a:pPr indent="-33401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60"/>
              <a:buChar char="○"/>
            </a:pPr>
            <a:r>
              <a:rPr lang="fr" sz="1660"/>
              <a:t>Murs</a:t>
            </a:r>
            <a:endParaRPr sz="1660"/>
          </a:p>
        </p:txBody>
      </p:sp>
      <p:sp>
        <p:nvSpPr>
          <p:cNvPr id="228" name="Google Shape;228;p34"/>
          <p:cNvSpPr txBox="1"/>
          <p:nvPr>
            <p:ph type="title"/>
          </p:nvPr>
        </p:nvSpPr>
        <p:spPr>
          <a:xfrm>
            <a:off x="276800" y="1922850"/>
            <a:ext cx="4085700" cy="12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333"/>
              <a:t>Difficultés rencontrées</a:t>
            </a:r>
            <a:endParaRPr sz="3333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333"/>
              <a:t>— </a:t>
            </a:r>
            <a:r>
              <a:rPr lang="fr" sz="3333"/>
              <a:t>Mathieu —</a:t>
            </a:r>
            <a:endParaRPr sz="3333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idx="1" type="body"/>
          </p:nvPr>
        </p:nvSpPr>
        <p:spPr>
          <a:xfrm>
            <a:off x="4891175" y="1069200"/>
            <a:ext cx="3942600" cy="30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fr" sz="2300"/>
              <a:t>Algorithme des fourmis</a:t>
            </a:r>
            <a:endParaRPr sz="2300"/>
          </a:p>
          <a:p>
            <a:pPr indent="-36195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fr" sz="2100"/>
              <a:t>Contournement de murs</a:t>
            </a:r>
            <a:endParaRPr sz="2100"/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fr" sz="2300"/>
              <a:t>Côté Serveur</a:t>
            </a:r>
            <a:endParaRPr sz="23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fr" sz="2100"/>
              <a:t>Synchronisation</a:t>
            </a:r>
            <a:endParaRPr/>
          </a:p>
        </p:txBody>
      </p:sp>
      <p:sp>
        <p:nvSpPr>
          <p:cNvPr id="234" name="Google Shape;234;p35"/>
          <p:cNvSpPr txBox="1"/>
          <p:nvPr>
            <p:ph type="title"/>
          </p:nvPr>
        </p:nvSpPr>
        <p:spPr>
          <a:xfrm>
            <a:off x="276800" y="1922850"/>
            <a:ext cx="4085700" cy="12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333"/>
              <a:t>Difficultés rencontrées</a:t>
            </a:r>
            <a:endParaRPr sz="3333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333"/>
              <a:t>— Maximino —</a:t>
            </a:r>
            <a:endParaRPr sz="3333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/>
          <p:nvPr/>
        </p:nvSpPr>
        <p:spPr>
          <a:xfrm>
            <a:off x="26775" y="1231725"/>
            <a:ext cx="3849600" cy="1092300"/>
          </a:xfrm>
          <a:prstGeom prst="round2Diag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0" name="Google Shape;100;p18"/>
          <p:cNvCxnSpPr/>
          <p:nvPr/>
        </p:nvCxnSpPr>
        <p:spPr>
          <a:xfrm rot="5400000">
            <a:off x="707100" y="1105825"/>
            <a:ext cx="5191200" cy="30075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1" name="Google Shape;101;p18"/>
          <p:cNvSpPr txBox="1"/>
          <p:nvPr>
            <p:ph type="title"/>
          </p:nvPr>
        </p:nvSpPr>
        <p:spPr>
          <a:xfrm>
            <a:off x="447825" y="1149075"/>
            <a:ext cx="3007500" cy="125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chemeClr val="dk1"/>
                </a:solidFill>
              </a:rPr>
              <a:t>Introduction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102" name="Google Shape;102;p18"/>
          <p:cNvCxnSpPr/>
          <p:nvPr/>
        </p:nvCxnSpPr>
        <p:spPr>
          <a:xfrm flipH="1" rot="5400000">
            <a:off x="5201475" y="1370775"/>
            <a:ext cx="5121900" cy="24618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8"/>
          <p:cNvCxnSpPr/>
          <p:nvPr/>
        </p:nvCxnSpPr>
        <p:spPr>
          <a:xfrm>
            <a:off x="-7800" y="731150"/>
            <a:ext cx="9181800" cy="37407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18"/>
          <p:cNvCxnSpPr/>
          <p:nvPr/>
        </p:nvCxnSpPr>
        <p:spPr>
          <a:xfrm rot="5400000">
            <a:off x="4795700" y="858675"/>
            <a:ext cx="3517500" cy="1838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5" name="Google Shape;105;p18"/>
          <p:cNvCxnSpPr/>
          <p:nvPr/>
        </p:nvCxnSpPr>
        <p:spPr>
          <a:xfrm>
            <a:off x="5635250" y="3132775"/>
            <a:ext cx="0" cy="207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06" name="Google Shape;10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7798" y="3452336"/>
            <a:ext cx="294900" cy="3488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6"/>
          <p:cNvSpPr txBox="1"/>
          <p:nvPr>
            <p:ph type="title"/>
          </p:nvPr>
        </p:nvSpPr>
        <p:spPr>
          <a:xfrm>
            <a:off x="276800" y="1922850"/>
            <a:ext cx="4085700" cy="129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333"/>
              <a:t>Difficultés rencontrées</a:t>
            </a:r>
            <a:endParaRPr sz="3333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3333"/>
              <a:t>— Baptiste —</a:t>
            </a:r>
            <a:endParaRPr sz="3333"/>
          </a:p>
        </p:txBody>
      </p:sp>
      <p:sp>
        <p:nvSpPr>
          <p:cNvPr id="240" name="Google Shape;240;p36"/>
          <p:cNvSpPr txBox="1"/>
          <p:nvPr>
            <p:ph idx="1" type="body"/>
          </p:nvPr>
        </p:nvSpPr>
        <p:spPr>
          <a:xfrm>
            <a:off x="4891175" y="1069200"/>
            <a:ext cx="3942600" cy="30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Implémentation de la communication serveur / client</a:t>
            </a:r>
            <a:endParaRPr sz="17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fr" sz="1600"/>
              <a:t>Mise en place de la liaison</a:t>
            </a:r>
            <a:endParaRPr sz="1600"/>
          </a:p>
          <a:p>
            <a:pPr indent="-330200" lvl="1" marL="9144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fr" sz="1600"/>
              <a:t>Gestion des Threads</a:t>
            </a:r>
            <a:endParaRPr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fr" sz="1700"/>
              <a:t>Communication entre Frontend et le Backend</a:t>
            </a:r>
            <a:endParaRPr sz="17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7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Conclusion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Membres et division du travail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311700" y="1152475"/>
            <a:ext cx="3650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fr" sz="3100"/>
              <a:t>Maximino</a:t>
            </a:r>
            <a:endParaRPr b="1" sz="3100"/>
          </a:p>
          <a:p>
            <a:pPr indent="0" lvl="0" marL="0" rtl="0" algn="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100"/>
          </a:p>
          <a:p>
            <a:pPr indent="0" lvl="0" marL="0" rtl="0" algn="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3100"/>
              <a:t>Baptiste</a:t>
            </a:r>
            <a:endParaRPr b="1" sz="3100"/>
          </a:p>
          <a:p>
            <a:pPr indent="0" lvl="0" marL="0" rtl="0" algn="r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3100"/>
          </a:p>
          <a:p>
            <a:pPr indent="0" lvl="0" marL="0" rtl="0" algn="r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fr" sz="3100"/>
              <a:t>Mathieu</a:t>
            </a:r>
            <a:endParaRPr b="1" sz="3100"/>
          </a:p>
        </p:txBody>
      </p:sp>
      <p:sp>
        <p:nvSpPr>
          <p:cNvPr id="113" name="Google Shape;113;p19"/>
          <p:cNvSpPr txBox="1"/>
          <p:nvPr>
            <p:ph idx="1" type="body"/>
          </p:nvPr>
        </p:nvSpPr>
        <p:spPr>
          <a:xfrm>
            <a:off x="3961800" y="1152475"/>
            <a:ext cx="48705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fr" sz="1900"/>
              <a:t>Algorithmes formiques</a:t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fr" sz="1900"/>
              <a:t>Synchronisation de données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b="1" lang="fr" sz="1900"/>
              <a:t>Communication TCP/IP (backend)</a:t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fr" sz="1900"/>
              <a:t>UML</a:t>
            </a:r>
            <a:endParaRPr b="1" sz="19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49250" lvl="0" marL="457200" rtl="0" algn="l">
              <a:spcBef>
                <a:spcPts val="1200"/>
              </a:spcBef>
              <a:spcAft>
                <a:spcPts val="0"/>
              </a:spcAft>
              <a:buSzPts val="1900"/>
              <a:buChar char="●"/>
            </a:pPr>
            <a:r>
              <a:rPr b="1" lang="fr" sz="1900"/>
              <a:t>Interface (frontend)</a:t>
            </a:r>
            <a:endParaRPr b="1"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b="1" lang="fr" sz="1900"/>
              <a:t>Optimisation</a:t>
            </a:r>
            <a:endParaRPr b="1"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Organisation/planning</a:t>
            </a:r>
            <a:endParaRPr/>
          </a:p>
        </p:txBody>
      </p:sp>
      <p:sp>
        <p:nvSpPr>
          <p:cNvPr id="119" name="Google Shape;119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4064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fr" sz="2800"/>
              <a:t>Fin février : axe fonctionnel</a:t>
            </a:r>
            <a:endParaRPr sz="2800"/>
          </a:p>
          <a:p>
            <a:pPr indent="-4064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fr" sz="2800"/>
              <a:t>Mars : axe fonctionnel</a:t>
            </a:r>
            <a:endParaRPr sz="2800"/>
          </a:p>
          <a:p>
            <a:pPr indent="-4064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fr" sz="2800"/>
              <a:t>Avril : axe statique et programmation</a:t>
            </a:r>
            <a:endParaRPr sz="2800"/>
          </a:p>
          <a:p>
            <a:pPr indent="-4064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800"/>
              <a:buAutoNum type="arabicPeriod"/>
            </a:pPr>
            <a:r>
              <a:rPr lang="fr" sz="2800"/>
              <a:t>Mai – fin : optimisation et finalisation</a:t>
            </a:r>
            <a:endParaRPr sz="2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Google Shape;124;p21"/>
          <p:cNvPicPr preferRelativeResize="0"/>
          <p:nvPr/>
        </p:nvPicPr>
        <p:blipFill rotWithShape="1">
          <a:blip r:embed="rId3">
            <a:alphaModFix amt="30000"/>
          </a:blip>
          <a:srcRect b="4995" l="0" r="0" t="5004"/>
          <a:stretch/>
        </p:blipFill>
        <p:spPr>
          <a:xfrm>
            <a:off x="75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21"/>
          <p:cNvSpPr/>
          <p:nvPr/>
        </p:nvSpPr>
        <p:spPr>
          <a:xfrm>
            <a:off x="1381125" y="1638325"/>
            <a:ext cx="6381900" cy="1866900"/>
          </a:xfrm>
          <a:prstGeom prst="rect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21"/>
          <p:cNvSpPr txBox="1"/>
          <p:nvPr>
            <p:ph type="ctrTitle"/>
          </p:nvPr>
        </p:nvSpPr>
        <p:spPr>
          <a:xfrm>
            <a:off x="1866900" y="1981200"/>
            <a:ext cx="5362500" cy="118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Axe fonctionnel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1" name="Google Shape;131;p22"/>
          <p:cNvCxnSpPr/>
          <p:nvPr/>
        </p:nvCxnSpPr>
        <p:spPr>
          <a:xfrm flipH="1" rot="5400000">
            <a:off x="4962625" y="250125"/>
            <a:ext cx="1290900" cy="762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22"/>
          <p:cNvCxnSpPr/>
          <p:nvPr/>
        </p:nvCxnSpPr>
        <p:spPr>
          <a:xfrm flipH="1" rot="10800000">
            <a:off x="7842900" y="524600"/>
            <a:ext cx="1301100" cy="7623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2"/>
          <p:cNvCxnSpPr/>
          <p:nvPr/>
        </p:nvCxnSpPr>
        <p:spPr>
          <a:xfrm rot="-5400000">
            <a:off x="3021150" y="1071350"/>
            <a:ext cx="5123100" cy="3009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34" name="Google Shape;13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7113" y="1276381"/>
            <a:ext cx="4075198" cy="3000526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5" name="Google Shape;135;p22"/>
          <p:cNvCxnSpPr/>
          <p:nvPr/>
        </p:nvCxnSpPr>
        <p:spPr>
          <a:xfrm flipH="1" rot="-5400000">
            <a:off x="-785750" y="1645700"/>
            <a:ext cx="5112900" cy="1890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22"/>
          <p:cNvSpPr txBox="1"/>
          <p:nvPr>
            <p:ph type="title"/>
          </p:nvPr>
        </p:nvSpPr>
        <p:spPr>
          <a:xfrm>
            <a:off x="311700" y="445025"/>
            <a:ext cx="2607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/>
              <a:t>Diagrammes d’UC</a:t>
            </a:r>
            <a:endParaRPr/>
          </a:p>
        </p:txBody>
      </p:sp>
      <p:cxnSp>
        <p:nvCxnSpPr>
          <p:cNvPr id="137" name="Google Shape;137;p22"/>
          <p:cNvCxnSpPr/>
          <p:nvPr/>
        </p:nvCxnSpPr>
        <p:spPr>
          <a:xfrm rot="-5400000">
            <a:off x="2965050" y="488900"/>
            <a:ext cx="1260600" cy="33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22"/>
          <p:cNvCxnSpPr/>
          <p:nvPr/>
        </p:nvCxnSpPr>
        <p:spPr>
          <a:xfrm flipH="1" rot="-5400000">
            <a:off x="5059125" y="4382125"/>
            <a:ext cx="853800" cy="6810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9" name="Google Shape;139;p22"/>
          <p:cNvCxnSpPr/>
          <p:nvPr/>
        </p:nvCxnSpPr>
        <p:spPr>
          <a:xfrm flipH="1" rot="-5400000">
            <a:off x="1049075" y="4570150"/>
            <a:ext cx="884400" cy="294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40" name="Google Shape;140;p22"/>
          <p:cNvPicPr preferRelativeResize="0"/>
          <p:nvPr/>
        </p:nvPicPr>
        <p:blipFill rotWithShape="1">
          <a:blip r:embed="rId4">
            <a:alphaModFix/>
          </a:blip>
          <a:srcRect b="161693" l="-611261" r="300246" t="-472708"/>
          <a:stretch/>
        </p:blipFill>
        <p:spPr>
          <a:xfrm>
            <a:off x="3027412" y="445020"/>
            <a:ext cx="2799101" cy="3310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4323" y="4788586"/>
            <a:ext cx="294900" cy="3488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5400000">
            <a:off x="5460623" y="456874"/>
            <a:ext cx="294900" cy="34881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700" y="1230714"/>
            <a:ext cx="4260300" cy="3067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/>
          <p:nvPr/>
        </p:nvSpPr>
        <p:spPr>
          <a:xfrm>
            <a:off x="256150" y="382200"/>
            <a:ext cx="2968200" cy="7116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829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28"/>
              <a:buChar char="●"/>
            </a:pPr>
            <a:r>
              <a:rPr lang="fr" sz="1727"/>
              <a:t>Titre : Placer un nid</a:t>
            </a:r>
            <a:endParaRPr sz="1727"/>
          </a:p>
          <a:p>
            <a:pPr indent="-33829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28"/>
              <a:buChar char="●"/>
            </a:pPr>
            <a:r>
              <a:rPr lang="fr" sz="1727"/>
              <a:t>Résumé : Placement d’un nid par l’utilisateur</a:t>
            </a:r>
            <a:endParaRPr sz="1727"/>
          </a:p>
          <a:p>
            <a:pPr indent="-33829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28"/>
              <a:buChar char="●"/>
            </a:pPr>
            <a:r>
              <a:rPr lang="fr" sz="1727"/>
              <a:t>Acteurs : Utilisateur (principal), Interface, Serveur</a:t>
            </a:r>
            <a:endParaRPr sz="1727"/>
          </a:p>
          <a:p>
            <a:pPr indent="-338296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728"/>
              <a:buChar char="●"/>
            </a:pPr>
            <a:r>
              <a:rPr lang="fr" sz="1727"/>
              <a:t>Description des enchaînements</a:t>
            </a:r>
            <a:endParaRPr sz="1727"/>
          </a:p>
          <a:p>
            <a:pPr indent="-318611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18"/>
              <a:buChar char="○"/>
            </a:pPr>
            <a:r>
              <a:rPr lang="fr" sz="1417"/>
              <a:t>Pré-conditions :</a:t>
            </a:r>
            <a:endParaRPr sz="1417"/>
          </a:p>
          <a:p>
            <a:pPr indent="-318611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18"/>
              <a:buChar char="■"/>
            </a:pPr>
            <a:r>
              <a:rPr lang="fr" sz="1417"/>
              <a:t>Le serveur est en fonctionnement</a:t>
            </a:r>
            <a:endParaRPr sz="1417"/>
          </a:p>
          <a:p>
            <a:pPr indent="-318611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18"/>
              <a:buChar char="■"/>
            </a:pPr>
            <a:r>
              <a:rPr lang="fr" sz="1417"/>
              <a:t>Un client est connecté</a:t>
            </a:r>
            <a:endParaRPr sz="1417"/>
          </a:p>
          <a:p>
            <a:pPr indent="-318611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18"/>
              <a:buChar char="■"/>
            </a:pPr>
            <a:r>
              <a:rPr lang="fr" sz="1417"/>
              <a:t>La simulation n’a pas commencé</a:t>
            </a:r>
            <a:endParaRPr sz="1417"/>
          </a:p>
          <a:p>
            <a:pPr indent="-318611" lvl="1" marL="9144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18"/>
              <a:buChar char="○"/>
            </a:pPr>
            <a:r>
              <a:rPr lang="fr" sz="1417"/>
              <a:t>Post-conditions :</a:t>
            </a:r>
            <a:endParaRPr sz="1417"/>
          </a:p>
          <a:p>
            <a:pPr indent="-318611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18"/>
              <a:buChar char="■"/>
            </a:pPr>
            <a:r>
              <a:rPr lang="fr" sz="1417"/>
              <a:t>Le serveur a enregistré un nouveau nid</a:t>
            </a:r>
            <a:endParaRPr sz="1417"/>
          </a:p>
          <a:p>
            <a:pPr indent="-318611" lvl="2" marL="13716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18"/>
              <a:buChar char="■"/>
            </a:pPr>
            <a:r>
              <a:rPr lang="fr" sz="1417"/>
              <a:t>Un nid est apparu sur toutes les interfaces</a:t>
            </a:r>
            <a:endParaRPr sz="1417"/>
          </a:p>
        </p:txBody>
      </p:sp>
      <p:sp>
        <p:nvSpPr>
          <p:cNvPr id="150" name="Google Shape;15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434343"/>
                </a:solidFill>
              </a:rPr>
              <a:t>Description textuelle</a:t>
            </a:r>
            <a:endParaRPr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/>
          <p:nvPr/>
        </p:nvSpPr>
        <p:spPr>
          <a:xfrm>
            <a:off x="256150" y="382200"/>
            <a:ext cx="5448600" cy="7116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434343"/>
                </a:solidFill>
              </a:rPr>
              <a:t>Description textuelle – Scénario nominal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57" name="Google Shape;15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fr" sz="2300"/>
              <a:t>L’utilisateur clique sur le bouton “Nid”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fr" sz="2300"/>
              <a:t>L’utilisateur clique sur la zone de dessin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fr" sz="2300"/>
              <a:t>Le système envoie les informations concernant le nid au serveur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fr" sz="2300"/>
              <a:t>Le serveur vérifie et valide la position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fr" sz="2300"/>
              <a:t>Le serveur envoie les données du nid à tous les clients</a:t>
            </a:r>
            <a:endParaRPr sz="2300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AutoNum type="arabicPeriod"/>
            </a:pPr>
            <a:r>
              <a:rPr lang="fr" sz="2300"/>
              <a:t>Le système ordonne à l’interface d’afficher le nid</a:t>
            </a:r>
            <a:endParaRPr sz="23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5"/>
          <p:cNvSpPr/>
          <p:nvPr/>
        </p:nvSpPr>
        <p:spPr>
          <a:xfrm>
            <a:off x="256150" y="382200"/>
            <a:ext cx="7176300" cy="711600"/>
          </a:xfrm>
          <a:prstGeom prst="snip2DiagRect">
            <a:avLst>
              <a:gd fmla="val 0" name="adj1"/>
              <a:gd fmla="val 16667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434343"/>
                </a:solidFill>
              </a:rPr>
              <a:t>Description textuelle – Scénario alternatif et exception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64" name="Google Shape;164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fr" sz="2300"/>
              <a:t>A1 : La position du nid n’est pas valide</a:t>
            </a:r>
            <a:endParaRPr sz="2300"/>
          </a:p>
          <a:p>
            <a:pPr indent="-3492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 startAt="4"/>
            </a:pPr>
            <a:r>
              <a:rPr lang="fr" sz="1900"/>
              <a:t>Le serveur vérifie la position mais elle n’est pas disponible</a:t>
            </a:r>
            <a:endParaRPr sz="1900"/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➢"/>
            </a:pPr>
            <a:r>
              <a:rPr lang="fr" sz="1900"/>
              <a:t>Le scénario reprend à l’étape 2 </a:t>
            </a:r>
            <a:r>
              <a:rPr i="1" lang="fr" sz="1900"/>
              <a:t>(L’utilisateur clique sur la zone de dessin)</a:t>
            </a:r>
            <a:endParaRPr i="1"/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Char char="●"/>
            </a:pPr>
            <a:r>
              <a:rPr lang="fr" sz="2300"/>
              <a:t>E1 : Le serveur s’est déconnecté</a:t>
            </a:r>
            <a:endParaRPr sz="2300"/>
          </a:p>
          <a:p>
            <a:pPr indent="-3492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 startAt="4"/>
            </a:pPr>
            <a:r>
              <a:rPr lang="fr" sz="1900"/>
              <a:t>Le serveur ne peut pas recevoir les données</a:t>
            </a:r>
            <a:endParaRPr sz="1900"/>
          </a:p>
          <a:p>
            <a:pPr indent="-3492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 startAt="4"/>
            </a:pPr>
            <a:r>
              <a:rPr lang="fr" sz="1900"/>
              <a:t>Le système est notifié de la terminaison de la connexion</a:t>
            </a:r>
            <a:endParaRPr sz="1900"/>
          </a:p>
          <a:p>
            <a:pPr indent="-34925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900"/>
              <a:buAutoNum type="arabicPeriod" startAt="4"/>
            </a:pPr>
            <a:r>
              <a:rPr lang="fr" sz="1900"/>
              <a:t>Le système s’arrête et ferme l’interface.</a:t>
            </a:r>
            <a:endParaRPr sz="19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